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historydiscussion.net/history-of-india/the-role-of-nobility-in-the-politics-of-delhi-sultanate/270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a:t>
            </a:r>
            <a:r>
              <a:rPr lang="en-US" sz="3200" dirty="0" smtClean="0"/>
              <a:t>, Degree Part-2,Paper-3,Unit-4,Topic-Composition and role of nobility , Dr . Md. </a:t>
            </a:r>
            <a:r>
              <a:rPr lang="en-US" sz="3200" dirty="0" err="1" smtClean="0"/>
              <a:t>Shakil</a:t>
            </a:r>
            <a:r>
              <a:rPr lang="en-US" sz="3200" dirty="0" smtClean="0"/>
              <a:t> Akhtar,Lect.39,dated-22/5/2020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err="1" smtClean="0"/>
              <a:t>Jal</a:t>
            </a:r>
            <a:r>
              <a:rPr lang="en-US" b="1" dirty="0" smtClean="0"/>
              <a:t>-</a:t>
            </a:r>
            <a:r>
              <a:rPr lang="en-US" b="1" dirty="0" err="1" smtClean="0"/>
              <a:t>ul</a:t>
            </a:r>
            <a:r>
              <a:rPr lang="en-US" b="1" dirty="0" smtClean="0"/>
              <a:t>-Din </a:t>
            </a:r>
            <a:r>
              <a:rPr lang="en-US" b="1" dirty="0" err="1" smtClean="0"/>
              <a:t>Khalji</a:t>
            </a:r>
            <a:r>
              <a:rPr lang="en-US" b="1" dirty="0" smtClean="0"/>
              <a:t>:</a:t>
            </a:r>
            <a:endParaRPr lang="en-US" dirty="0" smtClean="0"/>
          </a:p>
          <a:p>
            <a:pPr fontAlgn="base"/>
            <a:r>
              <a:rPr lang="en-US" dirty="0" smtClean="0"/>
              <a:t>He gave important posts to </a:t>
            </a:r>
            <a:r>
              <a:rPr lang="en-US" dirty="0" err="1" smtClean="0"/>
              <a:t>Khalji</a:t>
            </a:r>
            <a:r>
              <a:rPr lang="en-US" dirty="0" smtClean="0"/>
              <a:t> nobles to win over them as the Turkish nobles regarded him as the usurper of the throne.</a:t>
            </a:r>
          </a:p>
          <a:p>
            <a:pPr fontAlgn="base"/>
            <a:r>
              <a:rPr lang="en-US" b="1" dirty="0" smtClean="0"/>
              <a:t>Ala-</a:t>
            </a:r>
            <a:r>
              <a:rPr lang="en-US" b="1" dirty="0" err="1" smtClean="0"/>
              <a:t>ud</a:t>
            </a:r>
            <a:r>
              <a:rPr lang="en-US" b="1" dirty="0" smtClean="0"/>
              <a:t>-Din </a:t>
            </a:r>
            <a:r>
              <a:rPr lang="en-US" b="1" dirty="0" err="1" smtClean="0"/>
              <a:t>Khalji</a:t>
            </a:r>
            <a:r>
              <a:rPr lang="en-US" b="1" dirty="0" smtClean="0"/>
              <a:t> and the Nobility:</a:t>
            </a:r>
            <a:endParaRPr lang="en-US" dirty="0" smtClean="0"/>
          </a:p>
          <a:p>
            <a:pPr fontAlgn="base"/>
            <a:r>
              <a:rPr lang="en-US" dirty="0" smtClean="0"/>
              <a:t>Ala-</a:t>
            </a:r>
            <a:r>
              <a:rPr lang="en-US" dirty="0" err="1" smtClean="0"/>
              <a:t>ud</a:t>
            </a:r>
            <a:r>
              <a:rPr lang="en-US" dirty="0" smtClean="0"/>
              <a:t>-Din had realized from the very beginning that nobility was responsible for a good deal of unrest in the empire. He, therefore, took several measures to crush the power of the nobles.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(a) Administrative measures:</a:t>
            </a:r>
            <a:endParaRPr lang="en-US" dirty="0" smtClean="0"/>
          </a:p>
          <a:p>
            <a:pPr fontAlgn="base"/>
            <a:r>
              <a:rPr lang="en-US" dirty="0" smtClean="0"/>
              <a:t>Ala-</a:t>
            </a:r>
            <a:r>
              <a:rPr lang="en-US" dirty="0" err="1" smtClean="0"/>
              <a:t>ud</a:t>
            </a:r>
            <a:r>
              <a:rPr lang="en-US" dirty="0" smtClean="0"/>
              <a:t>-Din </a:t>
            </a:r>
            <a:r>
              <a:rPr lang="en-US" dirty="0" err="1" smtClean="0"/>
              <a:t>organised</a:t>
            </a:r>
            <a:r>
              <a:rPr lang="en-US" dirty="0" smtClean="0"/>
              <a:t> an efficient spy system to keep a strict watch on the activities of the nobles. He prohibited the sale and use of wine and other intoxicating drinks as he felt that drinking parties among nobles provided them opportunities to intrigue.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(b) Economic measures:</a:t>
            </a:r>
            <a:endParaRPr lang="en-US" dirty="0" smtClean="0"/>
          </a:p>
          <a:p>
            <a:pPr fontAlgn="base"/>
            <a:r>
              <a:rPr lang="en-US" dirty="0" smtClean="0"/>
              <a:t>Ala-</a:t>
            </a:r>
            <a:r>
              <a:rPr lang="en-US" dirty="0" err="1" smtClean="0"/>
              <a:t>ud</a:t>
            </a:r>
            <a:r>
              <a:rPr lang="en-US" dirty="0" smtClean="0"/>
              <a:t>-Din was of the opinion that excess of wealth with the nobles created rebellions tendencies among them. He confiscated the </a:t>
            </a:r>
            <a:r>
              <a:rPr lang="en-US" dirty="0" err="1" smtClean="0"/>
              <a:t>jagirs</a:t>
            </a:r>
            <a:r>
              <a:rPr lang="en-US" dirty="0" smtClean="0"/>
              <a:t> of several nobles. He introduced a system of market control to check hoarding and prices.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buNone/>
            </a:pPr>
            <a:endParaRPr lang="en-US" dirty="0" smtClean="0"/>
          </a:p>
          <a:p>
            <a:pPr fontAlgn="base"/>
            <a:r>
              <a:rPr lang="en-US" dirty="0" smtClean="0"/>
              <a:t>The Sultan forebode his nobles to go to social gathering and enter into matrimonial alliance without his permission</a:t>
            </a:r>
            <a:r>
              <a:rPr lang="en-US" dirty="0" smtClean="0"/>
              <a:t>.</a:t>
            </a:r>
          </a:p>
          <a:p>
            <a:pPr fontAlgn="base"/>
            <a:r>
              <a:rPr lang="en-US" dirty="0" smtClean="0"/>
              <a:t>After the death of </a:t>
            </a:r>
            <a:r>
              <a:rPr lang="en-US" dirty="0" err="1" smtClean="0"/>
              <a:t>Sikandar</a:t>
            </a:r>
            <a:r>
              <a:rPr lang="en-US" dirty="0" smtClean="0"/>
              <a:t> Lodi, the Afghan </a:t>
            </a:r>
            <a:r>
              <a:rPr lang="en-US" dirty="0" err="1" smtClean="0"/>
              <a:t>Amirs</a:t>
            </a:r>
            <a:r>
              <a:rPr lang="en-US" dirty="0" smtClean="0"/>
              <a:t> placed their selfish interest above Lodi state and dynastic interests. To augment their vested influence and interest, they were successful for a while to divide the territory between two brothers namely </a:t>
            </a:r>
            <a:r>
              <a:rPr lang="en-US" dirty="0" err="1" smtClean="0"/>
              <a:t>Jalan</a:t>
            </a:r>
            <a:r>
              <a:rPr lang="en-US" dirty="0" smtClean="0"/>
              <a:t> Khan and Ibrahim. Not only this, they indulged in subversive activities.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Two important noble groups were formed. The activities of the groups endangered the very existence of the Lodi dynasty. Two powerful nobles i.e. </a:t>
            </a:r>
            <a:r>
              <a:rPr lang="en-US" dirty="0" err="1" smtClean="0"/>
              <a:t>Daulat</a:t>
            </a:r>
            <a:r>
              <a:rPr lang="en-US" dirty="0" smtClean="0"/>
              <a:t> Khan Lodi and </a:t>
            </a:r>
            <a:r>
              <a:rPr lang="en-US" dirty="0" err="1" smtClean="0"/>
              <a:t>Azam</a:t>
            </a:r>
            <a:r>
              <a:rPr lang="en-US" dirty="0" smtClean="0"/>
              <a:t> Khan Lodi extended invitation to Babur to invade the Lodi state. Thus the rivalry among the nobles led to the end of the Lodi rule and the beginning of the </a:t>
            </a:r>
            <a:r>
              <a:rPr lang="en-US" dirty="0" err="1" smtClean="0"/>
              <a:t>Mughal</a:t>
            </a:r>
            <a:r>
              <a:rPr lang="en-US" dirty="0" smtClean="0"/>
              <a:t> rule in India.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www.historydiscussion.net/history-of-india/the-role-of-nobility-in-the-politics-of-delhi-sultanate/2704</a:t>
            </a:r>
            <a:r>
              <a:rPr lang="en-US" dirty="0" smtClean="0"/>
              <a:t>.</a:t>
            </a:r>
          </a:p>
          <a:p>
            <a:r>
              <a:rPr lang="en-US" dirty="0" smtClean="0"/>
              <a:t>Chandra, </a:t>
            </a:r>
            <a:r>
              <a:rPr lang="en-US" dirty="0" err="1" smtClean="0"/>
              <a:t>Satish</a:t>
            </a:r>
            <a:r>
              <a:rPr lang="en-US" dirty="0" smtClean="0"/>
              <a:t>: </a:t>
            </a:r>
            <a:r>
              <a:rPr lang="en-US" i="1" dirty="0" smtClean="0"/>
              <a:t>Medieval</a:t>
            </a:r>
            <a:r>
              <a:rPr lang="en-US" dirty="0" smtClean="0"/>
              <a:t> </a:t>
            </a:r>
            <a:r>
              <a:rPr lang="en-US" i="1" dirty="0" smtClean="0"/>
              <a:t>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Meaning of nobility</a:t>
            </a:r>
            <a:endParaRPr lang="en-US" dirty="0"/>
          </a:p>
        </p:txBody>
      </p:sp>
      <p:sp>
        <p:nvSpPr>
          <p:cNvPr id="3" name="Content Placeholder 2"/>
          <p:cNvSpPr>
            <a:spLocks noGrp="1"/>
          </p:cNvSpPr>
          <p:nvPr>
            <p:ph idx="1"/>
          </p:nvPr>
        </p:nvSpPr>
        <p:spPr/>
        <p:txBody>
          <a:bodyPr>
            <a:normAutofit lnSpcReduction="10000"/>
          </a:bodyPr>
          <a:lstStyle/>
          <a:p>
            <a:pPr fontAlgn="base"/>
            <a:r>
              <a:rPr lang="en-US" dirty="0" smtClean="0"/>
              <a:t>The nobles normally occupied the place next to the Sultan and played a key role in the administration of the state.</a:t>
            </a:r>
          </a:p>
          <a:p>
            <a:pPr fontAlgn="base"/>
            <a:r>
              <a:rPr lang="en-US" dirty="0" smtClean="0"/>
              <a:t>Nobles comprised the ruling class and belonged to different tribes and nationalities like the Turkish, Persian, Arabic, Egyptian and Indian Muslims.</a:t>
            </a:r>
          </a:p>
          <a:p>
            <a:pPr fontAlgn="base"/>
            <a:r>
              <a:rPr lang="en-US" dirty="0" smtClean="0"/>
              <a:t>During the Sultanate period the number of Hindu nobles was extremely negligible.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Important functions performed by the nobles:</a:t>
            </a:r>
            <a:endParaRPr lang="en-US" dirty="0" smtClean="0"/>
          </a:p>
          <a:p>
            <a:pPr fontAlgn="base"/>
            <a:r>
              <a:rPr lang="en-US" dirty="0" smtClean="0"/>
              <a:t>1. They helped the Sultan in the expansion of the empire.</a:t>
            </a:r>
          </a:p>
          <a:p>
            <a:pPr fontAlgn="base"/>
            <a:r>
              <a:rPr lang="en-US" dirty="0" smtClean="0"/>
              <a:t>2. They helped the Sultan in suppressing </a:t>
            </a:r>
            <a:r>
              <a:rPr lang="en-US" dirty="0" smtClean="0"/>
              <a:t>rebellions.</a:t>
            </a:r>
            <a:endParaRPr lang="en-US" dirty="0" smtClean="0"/>
          </a:p>
          <a:p>
            <a:r>
              <a:rPr lang="en-US" dirty="0" smtClean="0"/>
              <a:t>3. They helped the Sultan in running the administration.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Sometimes nobles played a crucial role in the choice of the Sultan. In the absence of any law of succession, they sided with the one or the other claimants of the throne</a:t>
            </a:r>
            <a:r>
              <a:rPr lang="en-US" dirty="0" smtClean="0"/>
              <a:t>.</a:t>
            </a:r>
          </a:p>
          <a:p>
            <a:r>
              <a:rPr lang="en-US" dirty="0" smtClean="0"/>
              <a:t>The nobles were very ambitious. They were usually divided into various factions and engaged themselves into conspiracies.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Nobility and the Slave Dynasty:</a:t>
            </a:r>
            <a:endParaRPr lang="en-US" dirty="0" smtClean="0"/>
          </a:p>
          <a:p>
            <a:pPr fontAlgn="base"/>
            <a:r>
              <a:rPr lang="en-US" b="1" dirty="0" err="1" smtClean="0"/>
              <a:t>Qutub</a:t>
            </a:r>
            <a:r>
              <a:rPr lang="en-US" b="1" dirty="0" smtClean="0"/>
              <a:t>-</a:t>
            </a:r>
            <a:r>
              <a:rPr lang="en-US" b="1" dirty="0" err="1" smtClean="0"/>
              <a:t>ud</a:t>
            </a:r>
            <a:r>
              <a:rPr lang="en-US" b="1" dirty="0" smtClean="0"/>
              <a:t>-Din </a:t>
            </a:r>
            <a:r>
              <a:rPr lang="en-US" b="1" dirty="0" err="1" smtClean="0"/>
              <a:t>Aibak</a:t>
            </a:r>
            <a:r>
              <a:rPr lang="en-US" b="1" dirty="0" smtClean="0"/>
              <a:t>:</a:t>
            </a:r>
            <a:endParaRPr lang="en-US" dirty="0" smtClean="0"/>
          </a:p>
          <a:p>
            <a:pPr fontAlgn="base"/>
            <a:r>
              <a:rPr lang="en-US" dirty="0" smtClean="0"/>
              <a:t>He was very skilful in maintaining a balance between the those Turkish nobles whom he had brought with him from outside India and the Non-Turkish nobles. He did not assign the important positions to one faction only.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err="1" smtClean="0"/>
              <a:t>Iltutmish</a:t>
            </a:r>
            <a:r>
              <a:rPr lang="en-US" b="1" dirty="0" smtClean="0"/>
              <a:t>:</a:t>
            </a:r>
            <a:endParaRPr lang="en-US" dirty="0" smtClean="0"/>
          </a:p>
          <a:p>
            <a:pPr fontAlgn="base"/>
            <a:r>
              <a:rPr lang="en-US" dirty="0" err="1" smtClean="0"/>
              <a:t>Iltutmish</a:t>
            </a:r>
            <a:r>
              <a:rPr lang="en-US" dirty="0" smtClean="0"/>
              <a:t> </a:t>
            </a:r>
            <a:r>
              <a:rPr lang="en-US" dirty="0" err="1" smtClean="0"/>
              <a:t>organised</a:t>
            </a:r>
            <a:r>
              <a:rPr lang="en-US" dirty="0" smtClean="0"/>
              <a:t> a group or Corps of Forty selected </a:t>
            </a:r>
            <a:r>
              <a:rPr lang="en-US" dirty="0" err="1" smtClean="0"/>
              <a:t>Amirs</a:t>
            </a:r>
            <a:r>
              <a:rPr lang="en-US" dirty="0" smtClean="0"/>
              <a:t> (who were originally slaves) during his reign. They were appointed on key posts in the military and civil administration. They were his ‘ears and eyes’. They were his chief advisors. </a:t>
            </a:r>
            <a:r>
              <a:rPr lang="en-US" dirty="0" err="1" smtClean="0"/>
              <a:t>Iltutmish</a:t>
            </a:r>
            <a:r>
              <a:rPr lang="en-US" dirty="0" smtClean="0"/>
              <a:t> was able to obtain their un-flinched loyalty and proved a successful ruler.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buNone/>
            </a:pPr>
            <a:r>
              <a:rPr lang="en-US" dirty="0" smtClean="0"/>
              <a:t>After </a:t>
            </a:r>
            <a:r>
              <a:rPr lang="en-US" dirty="0" smtClean="0"/>
              <a:t>the death of </a:t>
            </a:r>
            <a:r>
              <a:rPr lang="en-US" dirty="0" err="1" smtClean="0"/>
              <a:t>Iltutmish</a:t>
            </a:r>
            <a:r>
              <a:rPr lang="en-US" dirty="0" smtClean="0"/>
              <a:t>, the Corps of Forty became very powerful. Disregarding the wish of </a:t>
            </a:r>
            <a:r>
              <a:rPr lang="en-US" dirty="0" err="1" smtClean="0"/>
              <a:t>Iltutmish</a:t>
            </a:r>
            <a:r>
              <a:rPr lang="en-US" dirty="0" smtClean="0"/>
              <a:t>, they raised </a:t>
            </a:r>
            <a:r>
              <a:rPr lang="en-US" dirty="0" err="1" smtClean="0"/>
              <a:t>Rakn</a:t>
            </a:r>
            <a:r>
              <a:rPr lang="en-US" dirty="0" smtClean="0"/>
              <a:t>-</a:t>
            </a:r>
            <a:r>
              <a:rPr lang="en-US" dirty="0" err="1" smtClean="0"/>
              <a:t>ud</a:t>
            </a:r>
            <a:r>
              <a:rPr lang="en-US" dirty="0" smtClean="0"/>
              <a:t>-Din </a:t>
            </a:r>
            <a:r>
              <a:rPr lang="en-US" dirty="0" err="1" smtClean="0"/>
              <a:t>Firoz</a:t>
            </a:r>
            <a:r>
              <a:rPr lang="en-US" dirty="0" smtClean="0"/>
              <a:t> to the throne instead of </a:t>
            </a:r>
            <a:r>
              <a:rPr lang="en-US" dirty="0" err="1" smtClean="0"/>
              <a:t>Razia</a:t>
            </a:r>
            <a:r>
              <a:rPr lang="en-US" dirty="0" smtClean="0"/>
              <a:t>. However after sometime, they seated </a:t>
            </a:r>
            <a:r>
              <a:rPr lang="en-US" dirty="0" err="1" smtClean="0"/>
              <a:t>Razia</a:t>
            </a:r>
            <a:r>
              <a:rPr lang="en-US" dirty="0" smtClean="0"/>
              <a:t> on the throne. </a:t>
            </a:r>
            <a:r>
              <a:rPr lang="en-US" dirty="0" err="1" smtClean="0"/>
              <a:t>Razia</a:t>
            </a:r>
            <a:r>
              <a:rPr lang="en-US" dirty="0" smtClean="0"/>
              <a:t> tried to free herself from the clutches of the Turkish nobles and </a:t>
            </a:r>
            <a:r>
              <a:rPr lang="en-US" dirty="0" err="1" smtClean="0"/>
              <a:t>organised</a:t>
            </a:r>
            <a:r>
              <a:rPr lang="en-US" dirty="0" smtClean="0"/>
              <a:t> a group of non-Turkish and Indian Muslim nobles under the leadership of Yakut, an Abyssinian. They Turkish nobles resented this and </a:t>
            </a:r>
            <a:r>
              <a:rPr lang="en-US" dirty="0" err="1" smtClean="0"/>
              <a:t>organised</a:t>
            </a:r>
            <a:r>
              <a:rPr lang="en-US" dirty="0" smtClean="0"/>
              <a:t> conspiracies against </a:t>
            </a:r>
            <a:r>
              <a:rPr lang="en-US" dirty="0" err="1" smtClean="0"/>
              <a:t>Razia</a:t>
            </a:r>
            <a:r>
              <a:rPr lang="en-US" dirty="0" smtClean="0"/>
              <a:t> and ultimately were successful in murdering </a:t>
            </a:r>
            <a:r>
              <a:rPr lang="en-US" dirty="0" err="1" smtClean="0"/>
              <a:t>Razia</a:t>
            </a:r>
            <a:r>
              <a:rPr lang="en-US" dirty="0" smtClean="0"/>
              <a:t> and Yakut. The Turkish nobles made and unmade Sultans.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err="1" smtClean="0"/>
              <a:t>Balban’s</a:t>
            </a:r>
            <a:r>
              <a:rPr lang="en-US" b="1" dirty="0" smtClean="0"/>
              <a:t> stern measures against the Nobles:</a:t>
            </a:r>
            <a:endParaRPr lang="en-US" dirty="0" smtClean="0"/>
          </a:p>
          <a:p>
            <a:pPr fontAlgn="base"/>
            <a:r>
              <a:rPr lang="en-US" dirty="0" err="1" smtClean="0"/>
              <a:t>Balban</a:t>
            </a:r>
            <a:r>
              <a:rPr lang="en-US" dirty="0" smtClean="0"/>
              <a:t> proved very powerful and he almost liquidated the Corps of Forty. He introduced stern measures against Turkish nobles and appointed Non. Turkish nobles on important posts. He followed the policy of ‘blood and iron’ against all those who opposed him. He himself belonged to the Corps of Forty and knew their assets and weak points. He was convinced that this group was doing a lot of destructive work and was a great danger to the stability of the Sultan and the Sultanate of Delhi.</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adopted all sorts of fair and foul methods to eliminate them. He even poisoned to death some of the nobles. </a:t>
            </a:r>
            <a:r>
              <a:rPr lang="en-US" dirty="0" err="1" smtClean="0"/>
              <a:t>Balban</a:t>
            </a:r>
            <a:r>
              <a:rPr lang="en-US" dirty="0" smtClean="0"/>
              <a:t> put an end to the hereditary control of the nobles over the </a:t>
            </a:r>
            <a:r>
              <a:rPr lang="en-US" dirty="0" err="1" smtClean="0"/>
              <a:t>jagirs</a:t>
            </a:r>
            <a:r>
              <a:rPr lang="en-US" dirty="0" smtClean="0"/>
              <a:t>. He confiscated the </a:t>
            </a:r>
            <a:r>
              <a:rPr lang="en-US" dirty="0" err="1" smtClean="0"/>
              <a:t>jagirs</a:t>
            </a:r>
            <a:r>
              <a:rPr lang="en-US" dirty="0" smtClean="0"/>
              <a:t> of all those nobles who even slightly deviated from his instructions. He prescribed strict court etiquettes for the nobles.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882</Words>
  <Application>Microsoft Office PowerPoint</Application>
  <PresentationFormat>On-screen Show (4:3)</PresentationFormat>
  <Paragraphs>35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History, Degree Part-2,Paper-3,Unit-4,Topic-Composition and role of nobility , Dr . Md. Shakil Akhtar,Lect.39,dated-22/5/2020</vt:lpstr>
      <vt:lpstr>Meaning of nobility</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Part-2,Paper-3,Unit-4,Topic-Composition and role of nobility , Dr . Md. Shakil Akhtar,Lect.39,dated-22/5/2020</dc:title>
  <dc:creator>Admin</dc:creator>
  <cp:lastModifiedBy>Admin</cp:lastModifiedBy>
  <cp:revision>3</cp:revision>
  <dcterms:created xsi:type="dcterms:W3CDTF">2006-08-16T00:00:00Z</dcterms:created>
  <dcterms:modified xsi:type="dcterms:W3CDTF">2020-05-29T13:02:23Z</dcterms:modified>
</cp:coreProperties>
</file>